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4869" r:id="rId1"/>
  </p:sldMasterIdLst>
  <p:notesMasterIdLst>
    <p:notesMasterId r:id="rId14"/>
  </p:notesMasterIdLst>
  <p:handoutMasterIdLst>
    <p:handoutMasterId r:id="rId15"/>
  </p:handoutMasterIdLst>
  <p:sldIdLst>
    <p:sldId id="257" r:id="rId2"/>
    <p:sldId id="259" r:id="rId3"/>
    <p:sldId id="261" r:id="rId4"/>
    <p:sldId id="270" r:id="rId5"/>
    <p:sldId id="269" r:id="rId6"/>
    <p:sldId id="266" r:id="rId7"/>
    <p:sldId id="265" r:id="rId8"/>
    <p:sldId id="262" r:id="rId9"/>
    <p:sldId id="263" r:id="rId10"/>
    <p:sldId id="267" r:id="rId11"/>
    <p:sldId id="264" r:id="rId12"/>
    <p:sldId id="268" r:id="rId13"/>
  </p:sldIdLst>
  <p:sldSz cx="12188825" cy="6858000"/>
  <p:notesSz cx="7010400" cy="93726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608013" indent="-15081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217613" indent="-30321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827213" indent="-45561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436813" indent="-60801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648" y="-112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handoutMaster" Target="handoutMasters/handout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evita\Desktop\Consolidated%20DER%20list%20V5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800" b="1" i="0" baseline="0" dirty="0" smtClean="0">
                <a:effectLst/>
              </a:rPr>
              <a:t>DER Capacity </a:t>
            </a:r>
            <a:r>
              <a:rPr lang="en-US" sz="1800" b="1" i="0" baseline="0" dirty="0">
                <a:effectLst/>
              </a:rPr>
              <a:t>by State (excl. solar and wind)</a:t>
            </a:r>
            <a:endParaRPr lang="en-US" dirty="0">
              <a:effectLst/>
            </a:endParaRPr>
          </a:p>
        </c:rich>
      </c:tx>
      <c:layout/>
      <c:overlay val="0"/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State!$E$1</c:f>
              <c:strCache>
                <c:ptCount val="1"/>
                <c:pt idx="0">
                  <c:v>Unregistered DER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strRef>
              <c:f>State!$D$2:$D$15</c:f>
              <c:strCache>
                <c:ptCount val="14"/>
                <c:pt idx="0">
                  <c:v>DC</c:v>
                </c:pt>
                <c:pt idx="1">
                  <c:v>DE</c:v>
                </c:pt>
                <c:pt idx="2">
                  <c:v>IL</c:v>
                </c:pt>
                <c:pt idx="3">
                  <c:v>IN</c:v>
                </c:pt>
                <c:pt idx="4">
                  <c:v>KY</c:v>
                </c:pt>
                <c:pt idx="5">
                  <c:v>MD</c:v>
                </c:pt>
                <c:pt idx="6">
                  <c:v>MI</c:v>
                </c:pt>
                <c:pt idx="7">
                  <c:v>NC</c:v>
                </c:pt>
                <c:pt idx="8">
                  <c:v>NJ</c:v>
                </c:pt>
                <c:pt idx="9">
                  <c:v>OH</c:v>
                </c:pt>
                <c:pt idx="10">
                  <c:v>PA</c:v>
                </c:pt>
                <c:pt idx="11">
                  <c:v>TN</c:v>
                </c:pt>
                <c:pt idx="12">
                  <c:v>VA</c:v>
                </c:pt>
                <c:pt idx="13">
                  <c:v>WV</c:v>
                </c:pt>
              </c:strCache>
            </c:strRef>
          </c:cat>
          <c:val>
            <c:numRef>
              <c:f>State!$E$2:$E$15</c:f>
              <c:numCache>
                <c:formatCode>General</c:formatCode>
                <c:ptCount val="14"/>
                <c:pt idx="0">
                  <c:v>14.475</c:v>
                </c:pt>
                <c:pt idx="1">
                  <c:v>6.8</c:v>
                </c:pt>
                <c:pt idx="2">
                  <c:v>382.0230000000003</c:v>
                </c:pt>
                <c:pt idx="3">
                  <c:v>141.235</c:v>
                </c:pt>
                <c:pt idx="4">
                  <c:v>30.10899999999999</c:v>
                </c:pt>
                <c:pt idx="5">
                  <c:v>162.39045</c:v>
                </c:pt>
                <c:pt idx="6">
                  <c:v>10.69</c:v>
                </c:pt>
                <c:pt idx="7">
                  <c:v>202.021</c:v>
                </c:pt>
                <c:pt idx="8">
                  <c:v>403.6004999999995</c:v>
                </c:pt>
                <c:pt idx="9">
                  <c:v>737.51</c:v>
                </c:pt>
                <c:pt idx="10">
                  <c:v>566.2129900000007</c:v>
                </c:pt>
                <c:pt idx="11">
                  <c:v>194.3</c:v>
                </c:pt>
                <c:pt idx="12">
                  <c:v>586.4779999999998</c:v>
                </c:pt>
                <c:pt idx="13">
                  <c:v>236.635</c:v>
                </c:pt>
              </c:numCache>
            </c:numRef>
          </c:val>
        </c:ser>
        <c:ser>
          <c:idx val="1"/>
          <c:order val="1"/>
          <c:tx>
            <c:strRef>
              <c:f>State!$F$1</c:f>
              <c:strCache>
                <c:ptCount val="1"/>
                <c:pt idx="0">
                  <c:v>DER in PJM demand response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</c:spPr>
          <c:invertIfNegative val="0"/>
          <c:cat>
            <c:strRef>
              <c:f>State!$D$2:$D$15</c:f>
              <c:strCache>
                <c:ptCount val="14"/>
                <c:pt idx="0">
                  <c:v>DC</c:v>
                </c:pt>
                <c:pt idx="1">
                  <c:v>DE</c:v>
                </c:pt>
                <c:pt idx="2">
                  <c:v>IL</c:v>
                </c:pt>
                <c:pt idx="3">
                  <c:v>IN</c:v>
                </c:pt>
                <c:pt idx="4">
                  <c:v>KY</c:v>
                </c:pt>
                <c:pt idx="5">
                  <c:v>MD</c:v>
                </c:pt>
                <c:pt idx="6">
                  <c:v>MI</c:v>
                </c:pt>
                <c:pt idx="7">
                  <c:v>NC</c:v>
                </c:pt>
                <c:pt idx="8">
                  <c:v>NJ</c:v>
                </c:pt>
                <c:pt idx="9">
                  <c:v>OH</c:v>
                </c:pt>
                <c:pt idx="10">
                  <c:v>PA</c:v>
                </c:pt>
                <c:pt idx="11">
                  <c:v>TN</c:v>
                </c:pt>
                <c:pt idx="12">
                  <c:v>VA</c:v>
                </c:pt>
                <c:pt idx="13">
                  <c:v>WV</c:v>
                </c:pt>
              </c:strCache>
            </c:strRef>
          </c:cat>
          <c:val>
            <c:numRef>
              <c:f>State!$F$2:$F$15</c:f>
              <c:numCache>
                <c:formatCode>General</c:formatCode>
                <c:ptCount val="14"/>
                <c:pt idx="0">
                  <c:v>6.468974019890361</c:v>
                </c:pt>
                <c:pt idx="1">
                  <c:v>2.863587033562733</c:v>
                </c:pt>
                <c:pt idx="2">
                  <c:v>504.5663443589389</c:v>
                </c:pt>
                <c:pt idx="3">
                  <c:v>14.86473891625616</c:v>
                </c:pt>
                <c:pt idx="4">
                  <c:v>15.032</c:v>
                </c:pt>
                <c:pt idx="5">
                  <c:v>233.3938700265107</c:v>
                </c:pt>
                <c:pt idx="8">
                  <c:v>66.95602113551258</c:v>
                </c:pt>
                <c:pt idx="9">
                  <c:v>650.844617573313</c:v>
                </c:pt>
                <c:pt idx="10">
                  <c:v>495.3531659691166</c:v>
                </c:pt>
                <c:pt idx="12">
                  <c:v>635.697852769965</c:v>
                </c:pt>
                <c:pt idx="13">
                  <c:v>42.25702742844358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6"/>
        <c:overlap val="100"/>
        <c:axId val="2100039352"/>
        <c:axId val="2100042376"/>
      </c:barChart>
      <c:catAx>
        <c:axId val="2100039352"/>
        <c:scaling>
          <c:orientation val="minMax"/>
        </c:scaling>
        <c:delete val="0"/>
        <c:axPos val="b"/>
        <c:majorTickMark val="out"/>
        <c:minorTickMark val="none"/>
        <c:tickLblPos val="nextTo"/>
        <c:crossAx val="2100042376"/>
        <c:crosses val="autoZero"/>
        <c:auto val="1"/>
        <c:lblAlgn val="ctr"/>
        <c:lblOffset val="100"/>
        <c:noMultiLvlLbl val="0"/>
      </c:catAx>
      <c:valAx>
        <c:axId val="210004237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Megawatts</a:t>
                </a:r>
              </a:p>
            </c:rich>
          </c:tx>
          <c:layout/>
          <c:overlay val="0"/>
        </c:title>
        <c:numFmt formatCode="#,##0" sourceLinked="0"/>
        <c:majorTickMark val="out"/>
        <c:minorTickMark val="none"/>
        <c:tickLblPos val="nextTo"/>
        <c:crossAx val="2100039352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2000">
          <a:latin typeface="Arial Narrow" panose="020B0606020202030204" pitchFamily="34" charset="0"/>
        </a:defRPr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8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8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9987C-0C3C-4CC6-B31E-EE805FD158E4}" type="datetimeFigureOut">
              <a:rPr lang="en-US" smtClean="0"/>
              <a:t>3/23/16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02700"/>
            <a:ext cx="3038475" cy="468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902700"/>
            <a:ext cx="3038475" cy="468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65A2D0-8372-4BE0-B3EE-F896200569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264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8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8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9C760A-4479-4570-A46A-FDA4988E8FCE}" type="datetimeFigureOut">
              <a:rPr lang="en-US" smtClean="0"/>
              <a:t>3/23/16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703263"/>
            <a:ext cx="6245225" cy="3514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51350"/>
            <a:ext cx="5607050" cy="42179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02700"/>
            <a:ext cx="3038475" cy="468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902700"/>
            <a:ext cx="3038475" cy="468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892A18-9340-4E59-BA67-B78AD9683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1167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892A18-9340-4E59-BA67-B78AD9683A6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5634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Explosive</a:t>
            </a:r>
            <a:r>
              <a:rPr lang="en-US" baseline="0" dirty="0" smtClean="0"/>
              <a:t> growth scenario means </a:t>
            </a:r>
            <a:r>
              <a:rPr lang="en-US" sz="1800" baseline="0" dirty="0" smtClean="0">
                <a:solidFill>
                  <a:srgbClr val="FF0000"/>
                </a:solidFill>
              </a:rPr>
              <a:t>i</a:t>
            </a:r>
            <a:r>
              <a:rPr lang="en-US" sz="1800" dirty="0" smtClean="0"/>
              <a:t>mpact is higher, sooner, and grows faster.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 smtClean="0"/>
              <a:t>Near-full solar eclipse near</a:t>
            </a:r>
            <a:r>
              <a:rPr lang="en-US" sz="1800" baseline="0" dirty="0" smtClean="0"/>
              <a:t> noon is another contingency consideration, though none </a:t>
            </a:r>
            <a:r>
              <a:rPr lang="en-US" sz="1800" baseline="0" smtClean="0"/>
              <a:t>are expected through 2030 in PJM.</a:t>
            </a:r>
            <a:endParaRPr lang="en-US" sz="18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0B1B53-724F-40EF-BEEC-59CB7A7FD38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760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62050" y="703263"/>
            <a:ext cx="4686300" cy="35147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59522" indent="-29139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68740" indent="-23247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36873" indent="-23247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105007" indent="-23247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63586" indent="-23247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3022165" indent="-23247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80744" indent="-23247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939323" indent="-23247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26110B2-9BF7-465B-BC73-FE6DD8D3CA20}" type="slidenum">
              <a:rPr lang="en-US" altLang="en-US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11</a:t>
            </a:fld>
            <a:endParaRPr lang="en-US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494865-E1CE-4F57-9612-51500592C1A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5409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892A18-9340-4E59-BA67-B78AD9683A6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3686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2050" y="703263"/>
            <a:ext cx="4686300" cy="35147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Schuyler updated 12/2016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844E3-1BE9-4D82-896C-E225626C880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0651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892A18-9340-4E59-BA67-B78AD9683A6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5044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892A18-9340-4E59-BA67-B78AD9683A6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3344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Work</a:t>
            </a:r>
            <a:r>
              <a:rPr lang="en-US" baseline="0" dirty="0" smtClean="0"/>
              <a:t> to date: Full-scale evaluation of solar PV impact to PJM, including economic modeling (next slide)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Thanks to GATS, our visibility</a:t>
            </a:r>
            <a:r>
              <a:rPr lang="en-US" baseline="0" dirty="0" smtClean="0"/>
              <a:t> into BTM solar is good, but static.  Advancing our visibility by forecasting generation output is the next step, and we’re pursuing a solar forecasting tool as we speak through a recently issued RFP.  Operational in the control room in 2016 (?)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494865-E1CE-4F57-9612-51500592C1A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1674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892A18-9340-4E59-BA67-B78AD9683A6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3550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892A18-9340-4E59-BA67-B78AD9683A6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347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892A18-9340-4E59-BA67-B78AD9683A6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3459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G:\Corporate\PJM templates and standards\new ppt templates\2012-16-9Ratio-TemplateElements-03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283"/>
          <a:stretch>
            <a:fillRect/>
          </a:stretch>
        </p:blipFill>
        <p:spPr bwMode="auto">
          <a:xfrm>
            <a:off x="0" y="6145213"/>
            <a:ext cx="12188825" cy="71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 descr="G:\Corporate\PJM templates and standards\new ppt templates\2012-16-9Ratio-TemplateElements-02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46"/>
          <a:stretch>
            <a:fillRect/>
          </a:stretch>
        </p:blipFill>
        <p:spPr bwMode="auto">
          <a:xfrm>
            <a:off x="0" y="0"/>
            <a:ext cx="12188825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0835733" y="6381750"/>
            <a:ext cx="946692" cy="292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899" tIns="60949" rIns="121899" bIns="60949">
            <a:spAutoFit/>
          </a:bodyPr>
          <a:lstStyle/>
          <a:p>
            <a:pPr algn="r"/>
            <a:r>
              <a:rPr lang="en-US" altLang="en-US" sz="1100" dirty="0" smtClean="0">
                <a:solidFill>
                  <a:schemeClr val="bg1"/>
                </a:solidFill>
              </a:rPr>
              <a:t>PJM</a:t>
            </a:r>
            <a:r>
              <a:rPr lang="en-US" altLang="en-US" sz="1100" dirty="0" smtClean="0">
                <a:solidFill>
                  <a:schemeClr val="bg1"/>
                </a:solidFill>
                <a:cs typeface="Arial" charset="0"/>
              </a:rPr>
              <a:t>©2016</a:t>
            </a:r>
            <a:endParaRPr lang="en-US" altLang="en-US" sz="1100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914162" y="2130428"/>
            <a:ext cx="10360501" cy="1470025"/>
          </a:xfrm>
        </p:spPr>
        <p:txBody>
          <a:bodyPr/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907001" y="3810000"/>
            <a:ext cx="4367662" cy="1752600"/>
          </a:xfrm>
        </p:spPr>
        <p:txBody>
          <a:bodyPr/>
          <a:lstStyle>
            <a:lvl1pPr marL="0" indent="0">
              <a:buFontTx/>
              <a:buNone/>
              <a:defRPr sz="2000"/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www.pjm.com</a:t>
            </a:r>
          </a:p>
        </p:txBody>
      </p:sp>
    </p:spTree>
    <p:extLst>
      <p:ext uri="{BB962C8B-B14F-4D97-AF65-F5344CB8AC3E}">
        <p14:creationId xmlns:p14="http://schemas.microsoft.com/office/powerpoint/2010/main" val="2106714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 sz="19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www.pjm.com</a:t>
            </a:r>
          </a:p>
        </p:txBody>
      </p:sp>
    </p:spTree>
    <p:extLst>
      <p:ext uri="{BB962C8B-B14F-4D97-AF65-F5344CB8AC3E}">
        <p14:creationId xmlns:p14="http://schemas.microsoft.com/office/powerpoint/2010/main" val="10860225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www.pjm.com</a:t>
            </a:r>
          </a:p>
        </p:txBody>
      </p:sp>
    </p:spTree>
    <p:extLst>
      <p:ext uri="{BB962C8B-B14F-4D97-AF65-F5344CB8AC3E}">
        <p14:creationId xmlns:p14="http://schemas.microsoft.com/office/powerpoint/2010/main" val="1803321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143000"/>
            <a:ext cx="5383398" cy="4724400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143000"/>
            <a:ext cx="5383398" cy="4724400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www.pjm.com</a:t>
            </a:r>
          </a:p>
        </p:txBody>
      </p:sp>
    </p:spTree>
    <p:extLst>
      <p:ext uri="{BB962C8B-B14F-4D97-AF65-F5344CB8AC3E}">
        <p14:creationId xmlns:p14="http://schemas.microsoft.com/office/powerpoint/2010/main" val="2500570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274637"/>
            <a:ext cx="10969943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441" y="2057400"/>
            <a:ext cx="5383398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5986" y="2057400"/>
            <a:ext cx="5383398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5986" y="4191000"/>
            <a:ext cx="5383398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www.pjm.com</a:t>
            </a:r>
          </a:p>
        </p:txBody>
      </p:sp>
    </p:spTree>
    <p:extLst>
      <p:ext uri="{BB962C8B-B14F-4D97-AF65-F5344CB8AC3E}">
        <p14:creationId xmlns:p14="http://schemas.microsoft.com/office/powerpoint/2010/main" val="21604686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274638"/>
            <a:ext cx="10969943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535113"/>
            <a:ext cx="538551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4" y="1535113"/>
            <a:ext cx="538763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4" y="2174875"/>
            <a:ext cx="5387630" cy="3951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1077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8" Type="http://schemas.openxmlformats.org/officeDocument/2006/relationships/image" Target="../media/image1.jpeg"/><Relationship Id="rId9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1" descr="G:\Corporate\PJM templates and standards\new ppt templates\2012-16-9Ratio-TemplateElements-03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283"/>
          <a:stretch>
            <a:fillRect/>
          </a:stretch>
        </p:blipFill>
        <p:spPr bwMode="auto">
          <a:xfrm>
            <a:off x="0" y="6145213"/>
            <a:ext cx="12188825" cy="71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10" descr="G:\Corporate\PJM templates and standards\new ppt templates\2012-16-9Ratio-TemplateElements-02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87"/>
          <a:stretch>
            <a:fillRect/>
          </a:stretch>
        </p:blipFill>
        <p:spPr bwMode="auto">
          <a:xfrm>
            <a:off x="0" y="0"/>
            <a:ext cx="12188825" cy="219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152400"/>
            <a:ext cx="10969625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899" tIns="60949" rIns="121899" bIns="6094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6962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899" tIns="60949" rIns="121899" bIns="6094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30" name="Text Box 9"/>
          <p:cNvSpPr txBox="1">
            <a:spLocks noChangeArrowheads="1"/>
          </p:cNvSpPr>
          <p:nvPr/>
        </p:nvSpPr>
        <p:spPr bwMode="auto">
          <a:xfrm>
            <a:off x="10835734" y="6381750"/>
            <a:ext cx="946691" cy="292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899" tIns="60949" rIns="121899" bIns="60949">
            <a:spAutoFit/>
          </a:bodyPr>
          <a:lstStyle/>
          <a:p>
            <a:pPr algn="r"/>
            <a:r>
              <a:rPr lang="en-US" altLang="en-US" sz="1100" dirty="0" smtClean="0">
                <a:solidFill>
                  <a:schemeClr val="bg1"/>
                </a:solidFill>
              </a:rPr>
              <a:t>PJM</a:t>
            </a:r>
            <a:r>
              <a:rPr lang="en-US" altLang="en-US" sz="1100" dirty="0" smtClean="0">
                <a:solidFill>
                  <a:schemeClr val="bg1"/>
                </a:solidFill>
                <a:cs typeface="Arial" charset="0"/>
              </a:rPr>
              <a:t>©2016</a:t>
            </a:r>
            <a:endParaRPr lang="en-US" altLang="en-US" sz="1100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1031" name="Text Box 10"/>
          <p:cNvSpPr txBox="1">
            <a:spLocks noChangeArrowheads="1"/>
          </p:cNvSpPr>
          <p:nvPr/>
        </p:nvSpPr>
        <p:spPr bwMode="auto">
          <a:xfrm>
            <a:off x="5891213" y="6381750"/>
            <a:ext cx="4508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899" tIns="60949" rIns="121899" bIns="60949">
            <a:spAutoFit/>
          </a:bodyPr>
          <a:lstStyle/>
          <a:p>
            <a:fld id="{D0A9EF66-B759-4028-8EC0-388D1F2AD705}" type="slidenum">
              <a:rPr lang="en-US" altLang="en-US" sz="1300">
                <a:solidFill>
                  <a:schemeClr val="bg1"/>
                </a:solidFill>
              </a:rPr>
              <a:pPr/>
              <a:t>‹#›</a:t>
            </a:fld>
            <a:endParaRPr lang="en-US" altLang="en-US" sz="1300">
              <a:solidFill>
                <a:schemeClr val="bg1"/>
              </a:solidFill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11200" y="6381750"/>
            <a:ext cx="38592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1899" tIns="60949" rIns="121899" bIns="60949" numCol="1" anchor="t" anchorCtr="0" compatLnSpc="1">
            <a:prstTxWarp prst="textNoShape">
              <a:avLst/>
            </a:prstTxWarp>
          </a:bodyPr>
          <a:lstStyle>
            <a:lvl1pPr algn="l">
              <a:defRPr sz="1100">
                <a:solidFill>
                  <a:schemeClr val="bg1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www.pjm.com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832" r:id="rId1"/>
    <p:sldLayoutId id="2147485828" r:id="rId2"/>
    <p:sldLayoutId id="2147485829" r:id="rId3"/>
    <p:sldLayoutId id="2147485830" r:id="rId4"/>
    <p:sldLayoutId id="2147485831" r:id="rId5"/>
    <p:sldLayoutId id="2147485833" r:id="rId6"/>
  </p:sldLayoutIdLst>
  <p:hf sldNum="0" hdr="0" dt="0"/>
  <p:txStyles>
    <p:titleStyle>
      <a:lvl1pPr algn="r" rtl="0" eaLnBrk="1" fontAlgn="base" hangingPunct="1">
        <a:spcBef>
          <a:spcPct val="0"/>
        </a:spcBef>
        <a:spcAft>
          <a:spcPct val="0"/>
        </a:spcAft>
        <a:defRPr lang="en-US" altLang="en-US" sz="2800" dirty="0">
          <a:solidFill>
            <a:srgbClr val="454545"/>
          </a:solidFill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2800">
          <a:solidFill>
            <a:srgbClr val="454545"/>
          </a:solidFill>
          <a:latin typeface="Arial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2800">
          <a:solidFill>
            <a:srgbClr val="454545"/>
          </a:solidFill>
          <a:latin typeface="Arial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2800">
          <a:solidFill>
            <a:srgbClr val="454545"/>
          </a:solidFill>
          <a:latin typeface="Arial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2800">
          <a:solidFill>
            <a:srgbClr val="454545"/>
          </a:solidFill>
          <a:latin typeface="Arial" charset="0"/>
        </a:defRPr>
      </a:lvl5pPr>
      <a:lvl6pPr marL="609493" algn="r" rtl="0" eaLnBrk="1" fontAlgn="base" hangingPunct="1">
        <a:spcBef>
          <a:spcPct val="0"/>
        </a:spcBef>
        <a:spcAft>
          <a:spcPct val="0"/>
        </a:spcAft>
        <a:defRPr sz="3700">
          <a:solidFill>
            <a:srgbClr val="454545"/>
          </a:solidFill>
          <a:latin typeface="Arial" charset="0"/>
        </a:defRPr>
      </a:lvl6pPr>
      <a:lvl7pPr marL="1218987" algn="r" rtl="0" eaLnBrk="1" fontAlgn="base" hangingPunct="1">
        <a:spcBef>
          <a:spcPct val="0"/>
        </a:spcBef>
        <a:spcAft>
          <a:spcPct val="0"/>
        </a:spcAft>
        <a:defRPr sz="3700">
          <a:solidFill>
            <a:srgbClr val="454545"/>
          </a:solidFill>
          <a:latin typeface="Arial" charset="0"/>
        </a:defRPr>
      </a:lvl7pPr>
      <a:lvl8pPr marL="1828480" algn="r" rtl="0" eaLnBrk="1" fontAlgn="base" hangingPunct="1">
        <a:spcBef>
          <a:spcPct val="0"/>
        </a:spcBef>
        <a:spcAft>
          <a:spcPct val="0"/>
        </a:spcAft>
        <a:defRPr sz="3700">
          <a:solidFill>
            <a:srgbClr val="454545"/>
          </a:solidFill>
          <a:latin typeface="Arial" charset="0"/>
        </a:defRPr>
      </a:lvl8pPr>
      <a:lvl9pPr marL="2437973" algn="r" rtl="0" eaLnBrk="1" fontAlgn="base" hangingPunct="1">
        <a:spcBef>
          <a:spcPct val="0"/>
        </a:spcBef>
        <a:spcAft>
          <a:spcPct val="0"/>
        </a:spcAft>
        <a:defRPr sz="3700">
          <a:solidFill>
            <a:srgbClr val="454545"/>
          </a:solidFill>
          <a:latin typeface="Arial" charset="0"/>
        </a:defRPr>
      </a:lvl9pPr>
    </p:titleStyle>
    <p:bodyStyle>
      <a:lvl1pPr marL="455613" indent="-455613" algn="l" rtl="0" eaLnBrk="1" fontAlgn="base" hangingPunct="1">
        <a:spcBef>
          <a:spcPct val="20000"/>
        </a:spcBef>
        <a:spcAft>
          <a:spcPct val="0"/>
        </a:spcAft>
        <a:buChar char="•"/>
        <a:defRPr lang="en-US" altLang="en-US" sz="2800" dirty="0">
          <a:solidFill>
            <a:schemeClr val="tx1"/>
          </a:solidFill>
          <a:latin typeface="+mj-lt"/>
          <a:ea typeface="+mn-ea"/>
          <a:cs typeface="+mn-cs"/>
        </a:defRPr>
      </a:lvl1pPr>
      <a:lvl2pPr marL="989013" indent="-379413" algn="l" rtl="0" eaLnBrk="1" fontAlgn="base" hangingPunct="1">
        <a:spcBef>
          <a:spcPct val="20000"/>
        </a:spcBef>
        <a:spcAft>
          <a:spcPct val="0"/>
        </a:spcAft>
        <a:buChar char="–"/>
        <a:defRPr sz="2600">
          <a:solidFill>
            <a:schemeClr val="tx1"/>
          </a:solidFill>
          <a:latin typeface="+mn-lt"/>
        </a:defRPr>
      </a:lvl2pPr>
      <a:lvl3pPr marL="1522413" indent="-303213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2132013" indent="-303213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741613" indent="-303213" algn="l" rtl="0" eaLnBrk="1" fontAlgn="base" hangingPunct="1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+mn-lt"/>
        </a:defRPr>
      </a:lvl5pPr>
      <a:lvl6pPr marL="3352213" indent="-304747" algn="l" rtl="0" eaLnBrk="1" fontAlgn="base" hangingPunct="1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6pPr>
      <a:lvl7pPr marL="3961707" indent="-304747" algn="l" rtl="0" eaLnBrk="1" fontAlgn="base" hangingPunct="1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7pPr>
      <a:lvl8pPr marL="4571200" indent="-304747" algn="l" rtl="0" eaLnBrk="1" fontAlgn="base" hangingPunct="1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8pPr>
      <a:lvl9pPr marL="5180693" indent="-304747" algn="l" rtl="0" eaLnBrk="1" fontAlgn="base" hangingPunct="1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chart" Target="../charts/char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dirty="0" smtClean="0"/>
              <a:t>Integration of Variable Energy Resources </a:t>
            </a:r>
            <a:br>
              <a:rPr lang="en-US" altLang="en-US" dirty="0" smtClean="0"/>
            </a:br>
            <a:r>
              <a:rPr lang="en-US" altLang="en-US" dirty="0" smtClean="0"/>
              <a:t>in PJM</a:t>
            </a:r>
          </a:p>
        </p:txBody>
      </p:sp>
      <p:sp>
        <p:nvSpPr>
          <p:cNvPr id="3075" name="Subtitle 5"/>
          <p:cNvSpPr>
            <a:spLocks noGrp="1"/>
          </p:cNvSpPr>
          <p:nvPr>
            <p:ph type="subTitle" idx="1"/>
          </p:nvPr>
        </p:nvSpPr>
        <p:spPr>
          <a:xfrm>
            <a:off x="6602280" y="3810000"/>
            <a:ext cx="4875530" cy="1752600"/>
          </a:xfrm>
        </p:spPr>
        <p:txBody>
          <a:bodyPr/>
          <a:lstStyle/>
          <a:p>
            <a:r>
              <a:rPr lang="en-US" altLang="en-US" dirty="0" smtClean="0"/>
              <a:t>Stu Bresler</a:t>
            </a:r>
          </a:p>
          <a:p>
            <a:r>
              <a:rPr lang="en-US" altLang="en-US" dirty="0" smtClean="0"/>
              <a:t>Senior VP, Markets</a:t>
            </a:r>
          </a:p>
          <a:p>
            <a:r>
              <a:rPr lang="en-US" altLang="en-US" dirty="0" smtClean="0"/>
              <a:t>PJM Interconnection</a:t>
            </a:r>
          </a:p>
          <a:p>
            <a:r>
              <a:rPr lang="en-US" altLang="en-US" dirty="0" smtClean="0"/>
              <a:t>March 30, 2016</a:t>
            </a:r>
          </a:p>
        </p:txBody>
      </p:sp>
    </p:spTree>
    <p:extLst>
      <p:ext uri="{BB962C8B-B14F-4D97-AF65-F5344CB8AC3E}">
        <p14:creationId xmlns:p14="http://schemas.microsoft.com/office/powerpoint/2010/main" val="28978134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Consequences of Continuing </a:t>
            </a:r>
            <a:r>
              <a:rPr lang="en-US" dirty="0"/>
              <a:t>S</a:t>
            </a:r>
            <a:r>
              <a:rPr lang="en-US" dirty="0" smtClean="0"/>
              <a:t>olar </a:t>
            </a:r>
            <a:r>
              <a:rPr lang="en-US" dirty="0"/>
              <a:t>D</a:t>
            </a:r>
            <a:r>
              <a:rPr lang="en-US" dirty="0" smtClean="0"/>
              <a:t>eployment 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www.pjm.com</a:t>
            </a:r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3784001"/>
              </p:ext>
            </p:extLst>
          </p:nvPr>
        </p:nvGraphicFramePr>
        <p:xfrm>
          <a:off x="419735" y="2895600"/>
          <a:ext cx="11083290" cy="3078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50477"/>
                <a:gridCol w="6629400"/>
                <a:gridCol w="914400"/>
                <a:gridCol w="98901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Stakeholder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Impact in 2030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BTM Solar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Utility Solar</a:t>
                      </a:r>
                      <a:endParaRPr lang="en-US" sz="2000" dirty="0"/>
                    </a:p>
                  </a:txBody>
                  <a:tcPr anchor="ctr"/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PJM Operations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New net load curve, shifted peaks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Wingdings" panose="05000000000000000000" pitchFamily="2" charset="2"/>
                          <a:sym typeface="Wingdings"/>
                        </a:rPr>
                        <a:t></a:t>
                      </a:r>
                      <a:endParaRPr lang="en-US" sz="20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Wingdings" panose="05000000000000000000" pitchFamily="2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Wingdings" panose="05000000000000000000" pitchFamily="2" charset="2"/>
                          <a:sym typeface="Wingdings"/>
                        </a:rPr>
                        <a:t></a:t>
                      </a:r>
                      <a:endParaRPr lang="en-US" sz="2000" b="1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Wingdings" panose="05000000000000000000" pitchFamily="2" charset="2"/>
                      </a:endParaRPr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lang="en-US" sz="2000" i="0" dirty="0" smtClean="0">
                          <a:solidFill>
                            <a:schemeClr val="tx1"/>
                          </a:solidFill>
                        </a:rPr>
                        <a:t>PJM Ops + Planning</a:t>
                      </a:r>
                      <a:endParaRPr lang="en-US" sz="2000" i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i="0" baseline="0" dirty="0" smtClean="0">
                          <a:solidFill>
                            <a:schemeClr val="tx1"/>
                          </a:solidFill>
                        </a:rPr>
                        <a:t>Wide-scale solar trip event contingency</a:t>
                      </a:r>
                      <a:endParaRPr lang="en-US" sz="2000" i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Wingdings" panose="05000000000000000000" pitchFamily="2" charset="2"/>
                          <a:sym typeface="Wingdings"/>
                        </a:rPr>
                        <a:t></a:t>
                      </a:r>
                      <a:endParaRPr lang="en-US" sz="2000" b="1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Wingdings" panose="05000000000000000000" pitchFamily="2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Wingdings" panose="05000000000000000000" pitchFamily="2" charset="2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PJM Markets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Impact on capacity prices. Possible reduction in LMP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Wingdings" panose="05000000000000000000" pitchFamily="2" charset="2"/>
                          <a:sym typeface="Wingdings"/>
                        </a:rPr>
                        <a:t></a:t>
                      </a:r>
                      <a:endParaRPr lang="en-US" sz="2000" b="1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Wingdings" panose="05000000000000000000" pitchFamily="2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Wingdings" panose="05000000000000000000" pitchFamily="2" charset="2"/>
                          <a:sym typeface="Wingdings"/>
                        </a:rPr>
                        <a:t></a:t>
                      </a:r>
                      <a:endParaRPr lang="en-US" sz="2000" b="1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Wingdings" panose="05000000000000000000" pitchFamily="2" charset="2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PJM Finance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PJM stated rates revenue reduced by ~$3 million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Wingdings" panose="05000000000000000000" pitchFamily="2" charset="2"/>
                          <a:sym typeface="Wingdings"/>
                        </a:rPr>
                        <a:t></a:t>
                      </a:r>
                      <a:endParaRPr lang="en-US" sz="2000" b="1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Wingdings" panose="05000000000000000000" pitchFamily="2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Wingdings" panose="05000000000000000000" pitchFamily="2" charset="2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Members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Reduced energy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sales 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 increased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 rates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Wingdings" panose="05000000000000000000" pitchFamily="2" charset="2"/>
                          <a:sym typeface="Wingdings"/>
                        </a:rPr>
                        <a:t></a:t>
                      </a:r>
                      <a:endParaRPr lang="en-US" sz="2000" b="1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Wingdings" panose="05000000000000000000" pitchFamily="2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Wingdings" panose="05000000000000000000" pitchFamily="2" charset="2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States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Shifting policy drivers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Wingdings" panose="05000000000000000000" pitchFamily="2" charset="2"/>
                          <a:sym typeface="Wingdings"/>
                        </a:rPr>
                        <a:t></a:t>
                      </a:r>
                      <a:endParaRPr lang="en-US" sz="2000" b="1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Wingdings" panose="05000000000000000000" pitchFamily="2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Wingdings" panose="05000000000000000000" pitchFamily="2" charset="2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7389812" y="2133600"/>
            <a:ext cx="4494213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Source: IHS. </a:t>
            </a:r>
            <a:r>
              <a:rPr lang="en-US" sz="1400" i="1" dirty="0" err="1"/>
              <a:t>G</a:t>
            </a:r>
            <a:r>
              <a:rPr lang="en-US" sz="1400" i="1" dirty="0" err="1" smtClean="0"/>
              <a:t>Wac</a:t>
            </a:r>
            <a:r>
              <a:rPr lang="en-US" sz="1400" i="1" dirty="0" smtClean="0"/>
              <a:t>. Excludes partial PJM states except 20% of NC and 50% of IL.</a:t>
            </a:r>
            <a:endParaRPr lang="en-US" sz="1400" i="1" dirty="0"/>
          </a:p>
        </p:txBody>
      </p:sp>
      <p:sp>
        <p:nvSpPr>
          <p:cNvPr id="15" name="Content Placeholder 7"/>
          <p:cNvSpPr>
            <a:spLocks noGrp="1"/>
          </p:cNvSpPr>
          <p:nvPr>
            <p:ph sz="half" idx="2"/>
          </p:nvPr>
        </p:nvSpPr>
        <p:spPr>
          <a:xfrm>
            <a:off x="472279" y="845790"/>
            <a:ext cx="4722972" cy="3810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/>
              <a:t>IHS forecasts for cumulative solar: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1722291"/>
              </p:ext>
            </p:extLst>
          </p:nvPr>
        </p:nvGraphicFramePr>
        <p:xfrm>
          <a:off x="548479" y="1302990"/>
          <a:ext cx="3886201" cy="11887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938047"/>
                <a:gridCol w="1271753"/>
                <a:gridCol w="1676401"/>
              </a:tblGrid>
              <a:tr h="370840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aseline="0" dirty="0" smtClean="0"/>
                        <a:t>2015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2030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BTM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 GW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7.5 GW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Utility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0.6 GW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5 GW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4491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PJM Initiatives to Address Impacts 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609441" y="990600"/>
            <a:ext cx="10969943" cy="5257800"/>
          </a:xfrm>
        </p:spPr>
        <p:txBody>
          <a:bodyPr/>
          <a:lstStyle/>
          <a:p>
            <a:pPr>
              <a:defRPr/>
            </a:pPr>
            <a:r>
              <a:rPr lang="en-US" sz="2000" b="1" dirty="0" smtClean="0">
                <a:solidFill>
                  <a:srgbClr val="0070C0"/>
                </a:solidFill>
              </a:rPr>
              <a:t>Energy Markets / Operations</a:t>
            </a:r>
          </a:p>
          <a:p>
            <a:pPr lvl="1">
              <a:defRPr/>
            </a:pPr>
            <a:r>
              <a:rPr lang="en-US" sz="1600" dirty="0" smtClean="0"/>
              <a:t>Implemented a centralized wind power forecast service.</a:t>
            </a:r>
          </a:p>
          <a:p>
            <a:pPr lvl="1">
              <a:defRPr/>
            </a:pPr>
            <a:r>
              <a:rPr lang="en-US" sz="1600" dirty="0" smtClean="0"/>
              <a:t>Implemented changes to improve wind resource dispatch / control.</a:t>
            </a:r>
          </a:p>
          <a:p>
            <a:pPr lvl="1">
              <a:defRPr/>
            </a:pPr>
            <a:r>
              <a:rPr lang="en-US" sz="1600" dirty="0" smtClean="0"/>
              <a:t>Demand Response / Price Responsive Demand improves operational flexibility</a:t>
            </a:r>
          </a:p>
          <a:p>
            <a:pPr lvl="1">
              <a:defRPr/>
            </a:pPr>
            <a:r>
              <a:rPr lang="en-US" sz="1600" dirty="0" smtClean="0"/>
              <a:t>Frequency Regulation – incents better performing resources (like storage)</a:t>
            </a:r>
          </a:p>
          <a:p>
            <a:pPr lvl="1">
              <a:defRPr/>
            </a:pPr>
            <a:r>
              <a:rPr lang="en-US" sz="1600" dirty="0" smtClean="0"/>
              <a:t>Interchange Scheduling – compliant with FERC Order 764 (15-minute intervals)</a:t>
            </a:r>
          </a:p>
          <a:p>
            <a:pPr marL="342900" lvl="1" indent="-342900">
              <a:buFontTx/>
              <a:buChar char="•"/>
              <a:defRPr/>
            </a:pPr>
            <a:r>
              <a:rPr lang="en-US" sz="2000" b="1" dirty="0" smtClean="0">
                <a:solidFill>
                  <a:srgbClr val="0070C0"/>
                </a:solidFill>
              </a:rPr>
              <a:t>Transmission Planning</a:t>
            </a:r>
          </a:p>
          <a:p>
            <a:pPr lvl="1">
              <a:defRPr/>
            </a:pPr>
            <a:r>
              <a:rPr lang="en-US" sz="1600" dirty="0" smtClean="0"/>
              <a:t>Light load criteria implemented to improve grid reliability</a:t>
            </a:r>
          </a:p>
          <a:p>
            <a:pPr lvl="1">
              <a:defRPr/>
            </a:pPr>
            <a:r>
              <a:rPr lang="en-US" sz="1600" dirty="0" smtClean="0"/>
              <a:t>Expansion planning considers public policy impacts (i.e., RPS) </a:t>
            </a:r>
          </a:p>
          <a:p>
            <a:pPr lvl="1">
              <a:defRPr/>
            </a:pPr>
            <a:r>
              <a:rPr lang="en-US" sz="1600" dirty="0" smtClean="0"/>
              <a:t>Grid interconnection – enhanced standards for new inverter-based resources (wind and solar)</a:t>
            </a:r>
          </a:p>
          <a:p>
            <a:pPr marL="342900" lvl="1" indent="-342900">
              <a:buFontTx/>
              <a:buChar char="•"/>
              <a:defRPr/>
            </a:pPr>
            <a:r>
              <a:rPr lang="en-US" sz="2000" b="1" dirty="0" smtClean="0">
                <a:solidFill>
                  <a:srgbClr val="0070C0"/>
                </a:solidFill>
              </a:rPr>
              <a:t>Evaluating Potential Grid Impacts</a:t>
            </a:r>
          </a:p>
          <a:p>
            <a:pPr lvl="1">
              <a:defRPr/>
            </a:pPr>
            <a:r>
              <a:rPr lang="en-US" sz="1600" dirty="0" smtClean="0"/>
              <a:t>PJM Renewable Integration Study (PRIS) - assessed grid impacts</a:t>
            </a:r>
          </a:p>
          <a:p>
            <a:pPr marL="342900" lvl="1" indent="-342900">
              <a:buFontTx/>
              <a:buChar char="•"/>
              <a:defRPr/>
            </a:pPr>
            <a:r>
              <a:rPr lang="en-US" sz="2000" b="1" dirty="0" smtClean="0">
                <a:solidFill>
                  <a:srgbClr val="0070C0"/>
                </a:solidFill>
              </a:rPr>
              <a:t>Advanced Technology Research Program (ATRP)</a:t>
            </a:r>
          </a:p>
          <a:p>
            <a:pPr lvl="1">
              <a:defRPr/>
            </a:pPr>
            <a:r>
              <a:rPr lang="en-US" sz="1600" dirty="0" smtClean="0"/>
              <a:t>Pilot programs to evaluate new technologies and remove barriers to participation in PJM markets and operations. </a:t>
            </a:r>
          </a:p>
        </p:txBody>
      </p:sp>
    </p:spTree>
    <p:extLst>
      <p:ext uri="{BB962C8B-B14F-4D97-AF65-F5344CB8AC3E}">
        <p14:creationId xmlns:p14="http://schemas.microsoft.com/office/powerpoint/2010/main" val="29845826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Future of DR is 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8012" y="1066800"/>
            <a:ext cx="10969625" cy="4525963"/>
          </a:xfrm>
        </p:spPr>
        <p:txBody>
          <a:bodyPr/>
          <a:lstStyle/>
          <a:p>
            <a:r>
              <a:rPr lang="en-US" i="1" dirty="0" smtClean="0">
                <a:latin typeface="+mn-lt"/>
              </a:rPr>
              <a:t>Evolving the PJM Demand Response Model </a:t>
            </a:r>
          </a:p>
          <a:p>
            <a:pPr lvl="1"/>
            <a:r>
              <a:rPr lang="en-US" i="1" dirty="0" smtClean="0"/>
              <a:t>Inclusive of net-injection resources (storage, </a:t>
            </a:r>
            <a:r>
              <a:rPr lang="en-US" i="1" dirty="0" err="1" smtClean="0"/>
              <a:t>microgrids</a:t>
            </a:r>
            <a:r>
              <a:rPr lang="en-US" i="1" dirty="0" smtClean="0"/>
              <a:t>)</a:t>
            </a:r>
          </a:p>
          <a:p>
            <a:pPr lvl="1"/>
            <a:r>
              <a:rPr lang="en-US" i="1" dirty="0" smtClean="0"/>
              <a:t>Better coordination with distribution system operator</a:t>
            </a:r>
            <a:endParaRPr lang="en-US" i="1" dirty="0"/>
          </a:p>
          <a:p>
            <a:r>
              <a:rPr lang="en-US" i="1" dirty="0" smtClean="0">
                <a:latin typeface="+mn-lt"/>
              </a:rPr>
              <a:t>Smart Inverters</a:t>
            </a:r>
            <a:endParaRPr lang="en-US" dirty="0" smtClean="0">
              <a:latin typeface="+mn-lt"/>
            </a:endParaRPr>
          </a:p>
          <a:p>
            <a:pPr lvl="1"/>
            <a:r>
              <a:rPr lang="en-US" i="1" dirty="0" smtClean="0"/>
              <a:t>Grid codes that enhance reliability and resiliency</a:t>
            </a:r>
          </a:p>
          <a:p>
            <a:pPr lvl="1"/>
            <a:r>
              <a:rPr lang="en-US" i="1" dirty="0" smtClean="0"/>
              <a:t>New control architectures</a:t>
            </a:r>
          </a:p>
          <a:p>
            <a:r>
              <a:rPr lang="en-US" i="1" dirty="0" smtClean="0">
                <a:latin typeface="+mn-lt"/>
              </a:rPr>
              <a:t>Independent Distribution System Operations</a:t>
            </a:r>
          </a:p>
          <a:p>
            <a:pPr lvl="1"/>
            <a:r>
              <a:rPr lang="en-US" i="1" dirty="0" smtClean="0"/>
              <a:t>Optimized planning and control (D-LMP?)</a:t>
            </a:r>
          </a:p>
          <a:p>
            <a:pPr lvl="1"/>
            <a:r>
              <a:rPr lang="en-US" i="1" dirty="0" smtClean="0"/>
              <a:t>Tighter alignment of wholesale and retail pricing for services</a:t>
            </a:r>
          </a:p>
          <a:p>
            <a:pPr lvl="1"/>
            <a:r>
              <a:rPr lang="en-US" i="1" dirty="0" smtClean="0"/>
              <a:t>Competitive environment for distribution-level services</a:t>
            </a:r>
            <a:endParaRPr lang="en-US" i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www.pjm.com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6213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Percentage of Renewable Energy is Small but Growing</a:t>
            </a:r>
          </a:p>
        </p:txBody>
      </p:sp>
      <p:sp>
        <p:nvSpPr>
          <p:cNvPr id="24579" name="Text Placeholder 9"/>
          <p:cNvSpPr>
            <a:spLocks noGrp="1"/>
          </p:cNvSpPr>
          <p:nvPr>
            <p:ph type="body" idx="4294967295"/>
          </p:nvPr>
        </p:nvSpPr>
        <p:spPr>
          <a:xfrm>
            <a:off x="760412" y="1219200"/>
            <a:ext cx="5384800" cy="639762"/>
          </a:xfrm>
        </p:spPr>
        <p:txBody>
          <a:bodyPr/>
          <a:lstStyle/>
          <a:p>
            <a:pPr marL="0" indent="0">
              <a:buNone/>
            </a:pPr>
            <a:r>
              <a:rPr lang="en-US" altLang="en-US" dirty="0" smtClean="0"/>
              <a:t>PJM Generation Mix - 2015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2" y="2133600"/>
            <a:ext cx="6417399" cy="3633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7812" y="920088"/>
            <a:ext cx="5322113" cy="5123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49489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Proposed Wind Generation in PJM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988" y="762001"/>
            <a:ext cx="10158305" cy="5315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27249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Wind Projects (Study, Construction &amp; Suspended)</a:t>
            </a:r>
            <a:endParaRPr dirty="0" smtClean="0"/>
          </a:p>
        </p:txBody>
      </p:sp>
      <p:sp>
        <p:nvSpPr>
          <p:cNvPr id="3075" name="Footer Placeholder 3"/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r>
              <a:rPr lang="en-US" altLang="en-US" smtClean="0"/>
              <a:t>www.pjm.com</a:t>
            </a:r>
          </a:p>
        </p:txBody>
      </p:sp>
      <p:pic>
        <p:nvPicPr>
          <p:cNvPr id="4098" name="Picture 2" descr="C:\Personal\GeoDataBase\wind queues for Stu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41575" y="841375"/>
            <a:ext cx="7234238" cy="5330825"/>
          </a:xfrm>
          <a:prstGeom prst="rect">
            <a:avLst/>
          </a:prstGeom>
          <a:noFill/>
          <a:ln w="38100">
            <a:solidFill>
              <a:srgbClr val="002060"/>
            </a:solidFill>
          </a:ln>
          <a:effectLst>
            <a:outerShdw blurRad="381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35663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Solar Capacity in PJM by State</a:t>
            </a:r>
          </a:p>
        </p:txBody>
      </p:sp>
      <p:sp>
        <p:nvSpPr>
          <p:cNvPr id="3075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/>
              <a:t>www.pjm.com</a:t>
            </a:r>
          </a:p>
        </p:txBody>
      </p:sp>
      <p:pic>
        <p:nvPicPr>
          <p:cNvPr id="307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13" y="1219200"/>
            <a:ext cx="11610975" cy="489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70232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Solar PV in PJM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www.pjm.com</a:t>
            </a:r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212" y="990600"/>
            <a:ext cx="7682534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53289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PJM Demand </a:t>
            </a:r>
            <a:r>
              <a:rPr lang="en-US" sz="2400" dirty="0"/>
              <a:t>R</a:t>
            </a:r>
            <a:r>
              <a:rPr lang="en-US" sz="2400" dirty="0" smtClean="0"/>
              <a:t>esponse has captured much existing DER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www.pjm.com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722812" y="5499764"/>
            <a:ext cx="7239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i="1" dirty="0" smtClean="0"/>
              <a:t>DER includes distributed generation and storage.</a:t>
            </a:r>
            <a:br>
              <a:rPr lang="en-US" sz="1600" i="1" dirty="0" smtClean="0"/>
            </a:br>
            <a:r>
              <a:rPr lang="en-US" sz="1600" i="1" dirty="0" smtClean="0"/>
              <a:t>Excludes resources in state regions outside of PJM. </a:t>
            </a:r>
            <a:endParaRPr lang="en-US" sz="1600" i="1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46505414"/>
              </p:ext>
            </p:extLst>
          </p:nvPr>
        </p:nvGraphicFramePr>
        <p:xfrm>
          <a:off x="684212" y="1219200"/>
          <a:ext cx="10895013" cy="426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537883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Impact of Increasing Wind Penetration 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sz="half" idx="1"/>
          </p:nvPr>
        </p:nvSpPr>
        <p:spPr>
          <a:xfrm>
            <a:off x="609440" y="1752600"/>
            <a:ext cx="6018371" cy="44958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3200" b="1" dirty="0" smtClean="0">
                <a:solidFill>
                  <a:srgbClr val="0070C0"/>
                </a:solidFill>
              </a:rPr>
              <a:t>Minute-to-Minute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altLang="en-US" sz="2400" dirty="0" smtClean="0"/>
              <a:t>Additional generation needed to provide regulation</a:t>
            </a:r>
          </a:p>
          <a:p>
            <a:pPr marL="0" indent="0">
              <a:buNone/>
            </a:pPr>
            <a:r>
              <a:rPr lang="en-US" altLang="en-US" sz="3200" b="1" dirty="0" smtClean="0">
                <a:solidFill>
                  <a:srgbClr val="0070C0"/>
                </a:solidFill>
              </a:rPr>
              <a:t>Intra-Hour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altLang="en-US" sz="2400" dirty="0" smtClean="0"/>
              <a:t>Conventional generators must adjust output</a:t>
            </a:r>
          </a:p>
          <a:p>
            <a:pPr marL="0" indent="0">
              <a:buNone/>
            </a:pPr>
            <a:r>
              <a:rPr lang="en-US" altLang="en-US" sz="3200" b="1" dirty="0" smtClean="0">
                <a:solidFill>
                  <a:srgbClr val="0070C0"/>
                </a:solidFill>
              </a:rPr>
              <a:t>Day Ahead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altLang="en-US" sz="2500" dirty="0" smtClean="0"/>
              <a:t>Forecast errors cause over- or under-scheduling </a:t>
            </a:r>
          </a:p>
        </p:txBody>
      </p:sp>
      <p:pic>
        <p:nvPicPr>
          <p:cNvPr id="1126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6412" y="2286000"/>
            <a:ext cx="4685080" cy="3286125"/>
          </a:xfrm>
          <a:noFill/>
          <a:ln>
            <a:solidFill>
              <a:schemeClr val="accent4"/>
            </a:solidFill>
          </a:ln>
        </p:spPr>
      </p:pic>
      <p:sp>
        <p:nvSpPr>
          <p:cNvPr id="11269" name="TextBox 5"/>
          <p:cNvSpPr txBox="1">
            <a:spLocks noChangeArrowheads="1"/>
          </p:cNvSpPr>
          <p:nvPr/>
        </p:nvSpPr>
        <p:spPr bwMode="auto">
          <a:xfrm>
            <a:off x="0" y="990600"/>
            <a:ext cx="121888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800" dirty="0"/>
              <a:t>Impacts of wind power </a:t>
            </a:r>
            <a:r>
              <a:rPr lang="en-US" altLang="en-US" sz="2800" b="1" dirty="0">
                <a:solidFill>
                  <a:schemeClr val="accent4"/>
                </a:solidFill>
              </a:rPr>
              <a:t>variability</a:t>
            </a:r>
            <a:r>
              <a:rPr lang="en-US" altLang="en-US" sz="2800" dirty="0"/>
              <a:t> and </a:t>
            </a:r>
            <a:r>
              <a:rPr lang="en-US" altLang="en-US" sz="2800" b="1" dirty="0" smtClean="0">
                <a:solidFill>
                  <a:schemeClr val="accent4"/>
                </a:solidFill>
              </a:rPr>
              <a:t>uncertainty</a:t>
            </a:r>
            <a:r>
              <a:rPr lang="en-US" altLang="en-US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518976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Impact of Increasing VER Penetration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2955449"/>
              </p:ext>
            </p:extLst>
          </p:nvPr>
        </p:nvGraphicFramePr>
        <p:xfrm>
          <a:off x="499795" y="1905000"/>
          <a:ext cx="11350942" cy="3663159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4343400"/>
                <a:gridCol w="7007542"/>
              </a:tblGrid>
              <a:tr h="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Characteristic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121888" marR="121888" marT="45724" marB="45724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Impact to Integration Cost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121888" marR="121888" marT="45724" marB="45724"/>
                </a:tc>
              </a:tr>
              <a:tr h="508402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Larger balancing areas</a:t>
                      </a:r>
                      <a:endParaRPr lang="en-US" sz="2000" dirty="0"/>
                    </a:p>
                  </a:txBody>
                  <a:tcPr marL="121888" marR="121888" marT="45724" marB="45724"/>
                </a:tc>
                <a:tc>
                  <a:txBody>
                    <a:bodyPr/>
                    <a:lstStyle/>
                    <a:p>
                      <a:pPr marL="457200" indent="-457200">
                        <a:buFont typeface="Arial" pitchFamily="34" charset="0"/>
                        <a:buChar char="•"/>
                      </a:pPr>
                      <a:r>
                        <a:rPr lang="en-US" sz="2000" dirty="0" smtClean="0"/>
                        <a:t>Reduces overall increase in variability</a:t>
                      </a:r>
                    </a:p>
                    <a:p>
                      <a:pPr marL="457200" indent="-457200">
                        <a:buFont typeface="Arial" pitchFamily="34" charset="0"/>
                        <a:buChar char="•"/>
                      </a:pPr>
                      <a:r>
                        <a:rPr lang="en-US" sz="2000" dirty="0" smtClean="0"/>
                        <a:t>Less</a:t>
                      </a:r>
                      <a:r>
                        <a:rPr lang="en-US" sz="2000" baseline="0" dirty="0" smtClean="0"/>
                        <a:t> regulation and ramping service required</a:t>
                      </a:r>
                      <a:endParaRPr lang="en-US" sz="2000" dirty="0"/>
                    </a:p>
                  </a:txBody>
                  <a:tcPr marL="121888" marR="121888" marT="45724" marB="45724"/>
                </a:tc>
              </a:tr>
              <a:tr h="645554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Faster markets, i.e., shorter scheduling intervals (5-15 minutes)</a:t>
                      </a:r>
                      <a:endParaRPr lang="en-US" sz="2000" dirty="0"/>
                    </a:p>
                  </a:txBody>
                  <a:tcPr marL="121888" marR="121888" marT="45724" marB="45724"/>
                </a:tc>
                <a:tc>
                  <a:txBody>
                    <a:bodyPr/>
                    <a:lstStyle/>
                    <a:p>
                      <a:pPr marL="457200" indent="-457200">
                        <a:buFont typeface="Arial" pitchFamily="34" charset="0"/>
                        <a:buChar char="•"/>
                      </a:pPr>
                      <a:r>
                        <a:rPr lang="en-US" sz="2000" dirty="0" smtClean="0"/>
                        <a:t>Less</a:t>
                      </a:r>
                      <a:r>
                        <a:rPr lang="en-US" sz="2000" baseline="0" dirty="0" smtClean="0"/>
                        <a:t> regulation required to accommodate intra-hour variations</a:t>
                      </a:r>
                      <a:endParaRPr lang="en-US" sz="2000" dirty="0"/>
                    </a:p>
                  </a:txBody>
                  <a:tcPr marL="121888" marR="121888" marT="45724" marB="45724"/>
                </a:tc>
              </a:tr>
              <a:tr h="701109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Larger geographic area</a:t>
                      </a:r>
                      <a:endParaRPr lang="en-US" sz="2000" dirty="0"/>
                    </a:p>
                  </a:txBody>
                  <a:tcPr marL="121888" marR="121888" marT="45724" marB="45724"/>
                </a:tc>
                <a:tc>
                  <a:txBody>
                    <a:bodyPr/>
                    <a:lstStyle/>
                    <a:p>
                      <a:pPr marL="457200" indent="-457200">
                        <a:buFont typeface="Arial" pitchFamily="34" charset="0"/>
                        <a:buChar char="•"/>
                      </a:pPr>
                      <a:r>
                        <a:rPr lang="en-US" sz="2000" dirty="0" smtClean="0"/>
                        <a:t>Increases weather diversity and reduces overall variability</a:t>
                      </a:r>
                      <a:endParaRPr lang="en-US" sz="2000" dirty="0"/>
                    </a:p>
                  </a:txBody>
                  <a:tcPr marL="121888" marR="121888" marT="45724" marB="45724"/>
                </a:tc>
              </a:tr>
              <a:tr h="462597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Centralized wind power forecasting</a:t>
                      </a:r>
                      <a:endParaRPr lang="en-US" sz="2000" dirty="0"/>
                    </a:p>
                  </a:txBody>
                  <a:tcPr marL="121888" marR="121888" marT="45724" marB="45724"/>
                </a:tc>
                <a:tc>
                  <a:txBody>
                    <a:bodyPr/>
                    <a:lstStyle/>
                    <a:p>
                      <a:pPr marL="457200" indent="-457200">
                        <a:buFont typeface="Arial" pitchFamily="34" charset="0"/>
                        <a:buChar char="•"/>
                      </a:pPr>
                      <a:r>
                        <a:rPr lang="en-US" sz="2000" dirty="0" smtClean="0"/>
                        <a:t>Cost-effective</a:t>
                      </a:r>
                      <a:r>
                        <a:rPr lang="en-US" sz="2000" baseline="0" dirty="0" smtClean="0"/>
                        <a:t> approach to reduce scheduling impacts</a:t>
                      </a:r>
                      <a:endParaRPr lang="en-US" sz="2000" dirty="0"/>
                    </a:p>
                  </a:txBody>
                  <a:tcPr marL="121888" marR="121888" marT="45724" marB="45724"/>
                </a:tc>
              </a:tr>
              <a:tr h="701109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Regional / Interregional </a:t>
                      </a:r>
                      <a:br>
                        <a:rPr lang="en-US" sz="2000" dirty="0" smtClean="0"/>
                      </a:br>
                      <a:r>
                        <a:rPr lang="en-US" sz="2000" dirty="0" smtClean="0"/>
                        <a:t>Transmission Planning</a:t>
                      </a:r>
                      <a:r>
                        <a:rPr lang="en-US" sz="2000" baseline="0" dirty="0" smtClean="0"/>
                        <a:t> </a:t>
                      </a:r>
                      <a:endParaRPr lang="en-US" sz="2000" dirty="0"/>
                    </a:p>
                  </a:txBody>
                  <a:tcPr marL="121888" marR="121888" marT="45724" marB="45724"/>
                </a:tc>
                <a:tc>
                  <a:txBody>
                    <a:bodyPr/>
                    <a:lstStyle/>
                    <a:p>
                      <a:pPr marL="457200" indent="-457200">
                        <a:buFont typeface="Arial" pitchFamily="34" charset="0"/>
                        <a:buChar char="•"/>
                      </a:pPr>
                      <a:r>
                        <a:rPr lang="en-US" sz="2000" dirty="0" smtClean="0"/>
                        <a:t>Cost-effective</a:t>
                      </a:r>
                      <a:r>
                        <a:rPr lang="en-US" sz="2000" baseline="0" dirty="0" smtClean="0"/>
                        <a:t> upgrades to ensure grid reliability and mitigate congestion</a:t>
                      </a:r>
                      <a:endParaRPr lang="en-US" sz="2000" dirty="0"/>
                    </a:p>
                  </a:txBody>
                  <a:tcPr marL="121888" marR="121888" marT="45724" marB="45724"/>
                </a:tc>
              </a:tr>
            </a:tbl>
          </a:graphicData>
        </a:graphic>
      </p:graphicFrame>
      <p:sp>
        <p:nvSpPr>
          <p:cNvPr id="31760" name="TextBox 4"/>
          <p:cNvSpPr txBox="1">
            <a:spLocks noChangeArrowheads="1"/>
          </p:cNvSpPr>
          <p:nvPr/>
        </p:nvSpPr>
        <p:spPr bwMode="auto">
          <a:xfrm>
            <a:off x="507868" y="1398816"/>
            <a:ext cx="1086836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 smtClean="0"/>
              <a:t>Regional markets </a:t>
            </a:r>
            <a:r>
              <a:rPr lang="en-US" altLang="en-US" sz="2000" dirty="0"/>
              <a:t>reduce Variable Energy Resource integration </a:t>
            </a:r>
            <a:r>
              <a:rPr lang="en-US" altLang="en-US" sz="2000" dirty="0" smtClean="0"/>
              <a:t>costs</a:t>
            </a:r>
            <a:endParaRPr lang="en-US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0373762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Theme">
  <a:themeElements>
    <a:clrScheme name="PJM_Colorss">
      <a:dk1>
        <a:sysClr val="windowText" lastClr="000000"/>
      </a:dk1>
      <a:lt1>
        <a:srgbClr val="FFFFFF"/>
      </a:lt1>
      <a:dk2>
        <a:srgbClr val="000000"/>
      </a:dk2>
      <a:lt2>
        <a:srgbClr val="EEECE1"/>
      </a:lt2>
      <a:accent1>
        <a:srgbClr val="013366"/>
      </a:accent1>
      <a:accent2>
        <a:srgbClr val="99CC00"/>
      </a:accent2>
      <a:accent3>
        <a:srgbClr val="00B0F0"/>
      </a:accent3>
      <a:accent4>
        <a:srgbClr val="FF9900"/>
      </a:accent4>
      <a:accent5>
        <a:srgbClr val="808080"/>
      </a:accent5>
      <a:accent6>
        <a:srgbClr val="FF00FF"/>
      </a:accent6>
      <a:hlink>
        <a:srgbClr val="0000FF"/>
      </a:hlink>
      <a:folHlink>
        <a:srgbClr val="800080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0</TotalTime>
  <Words>672</Words>
  <Application>Microsoft Macintosh PowerPoint</Application>
  <PresentationFormat>Custom</PresentationFormat>
  <Paragraphs>123</Paragraphs>
  <Slides>12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Default Theme</vt:lpstr>
      <vt:lpstr>Integration of Variable Energy Resources  in PJM</vt:lpstr>
      <vt:lpstr>Percentage of Renewable Energy is Small but Growing</vt:lpstr>
      <vt:lpstr>Proposed Wind Generation in PJM</vt:lpstr>
      <vt:lpstr>Wind Projects (Study, Construction &amp; Suspended)</vt:lpstr>
      <vt:lpstr>Solar Capacity in PJM by State</vt:lpstr>
      <vt:lpstr>Solar PV in PJM</vt:lpstr>
      <vt:lpstr>PJM Demand Response has captured much existing DER</vt:lpstr>
      <vt:lpstr>Impact of Increasing Wind Penetration </vt:lpstr>
      <vt:lpstr>Impact of Increasing VER Penetration</vt:lpstr>
      <vt:lpstr>Consequences of Continuing Solar Deployment </vt:lpstr>
      <vt:lpstr>PJM Initiatives to Address Impacts </vt:lpstr>
      <vt:lpstr>The Future of DR is DER</vt:lpstr>
    </vt:vector>
  </TitlesOfParts>
  <Company>
  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
  </dc:title>
  <dc:creator>
  </dc:creator>
  <cp:lastModifiedBy>
  </cp:lastModifiedBy>
  <cp:revision>1</cp:revision>
  <dcterms:created xsi:type="dcterms:W3CDTF">2016-03-23T20:53:47Z</dcterms:created>
  <dcterms:modified xsi:type="dcterms:W3CDTF">2016-03-24T19:26:52Z</dcterms:modified>
</cp:coreProperties>
</file>